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Bold" charset="1" panose="00000800000000000000"/>
      <p:regular r:id="rId17"/>
    </p:embeddedFont>
    <p:embeddedFont>
      <p:font typeface="Open Sauce"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044E86"/>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849765" y="942886"/>
            <a:ext cx="8315414" cy="8315414"/>
          </a:xfrm>
          <a:custGeom>
            <a:avLst/>
            <a:gdLst/>
            <a:ahLst/>
            <a:cxnLst/>
            <a:rect r="r" b="b" t="t" l="l"/>
            <a:pathLst>
              <a:path h="8315414" w="8315414">
                <a:moveTo>
                  <a:pt x="0" y="0"/>
                </a:moveTo>
                <a:lnTo>
                  <a:pt x="8315415" y="0"/>
                </a:lnTo>
                <a:lnTo>
                  <a:pt x="8315415" y="8315414"/>
                </a:lnTo>
                <a:lnTo>
                  <a:pt x="0" y="831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9486233" y="2458081"/>
            <a:ext cx="6651091" cy="5370839"/>
            <a:chOff x="0" y="0"/>
            <a:chExt cx="7353697" cy="5938202"/>
          </a:xfrm>
        </p:grpSpPr>
        <p:sp>
          <p:nvSpPr>
            <p:cNvPr name="Freeform 8" id="8"/>
            <p:cNvSpPr/>
            <p:nvPr/>
          </p:nvSpPr>
          <p:spPr>
            <a:xfrm flipH="false" flipV="false" rot="0">
              <a:off x="0" y="0"/>
              <a:ext cx="7353697" cy="5938202"/>
            </a:xfrm>
            <a:custGeom>
              <a:avLst/>
              <a:gdLst/>
              <a:ahLst/>
              <a:cxnLst/>
              <a:rect r="r" b="b" t="t" l="l"/>
              <a:pathLst>
                <a:path h="5938202" w="7353697">
                  <a:moveTo>
                    <a:pt x="7353697" y="2969136"/>
                  </a:moveTo>
                  <a:cubicBezTo>
                    <a:pt x="7353697" y="4608859"/>
                    <a:pt x="5707483" y="5938202"/>
                    <a:pt x="3676848" y="5938202"/>
                  </a:cubicBezTo>
                  <a:cubicBezTo>
                    <a:pt x="1646184" y="5938202"/>
                    <a:pt x="0" y="4608859"/>
                    <a:pt x="0" y="2969136"/>
                  </a:cubicBezTo>
                  <a:cubicBezTo>
                    <a:pt x="0" y="1329331"/>
                    <a:pt x="1646184" y="0"/>
                    <a:pt x="3676848" y="0"/>
                  </a:cubicBezTo>
                  <a:cubicBezTo>
                    <a:pt x="5707513" y="0"/>
                    <a:pt x="7353697" y="1329331"/>
                    <a:pt x="7353697" y="2969136"/>
                  </a:cubicBezTo>
                  <a:close/>
                </a:path>
              </a:pathLst>
            </a:custGeom>
            <a:blipFill>
              <a:blip r:embed="rId6"/>
              <a:stretch>
                <a:fillRect l="-10875" t="0" r="-23864" b="0"/>
              </a:stretch>
            </a:blipFill>
          </p:spPr>
        </p:sp>
      </p:grpSp>
      <p:grpSp>
        <p:nvGrpSpPr>
          <p:cNvPr name="Group 9" id="9"/>
          <p:cNvGrpSpPr/>
          <p:nvPr/>
        </p:nvGrpSpPr>
        <p:grpSpPr>
          <a:xfrm rot="0">
            <a:off x="1060063" y="3150028"/>
            <a:ext cx="47625" cy="3731741"/>
            <a:chOff x="0" y="0"/>
            <a:chExt cx="12543" cy="982845"/>
          </a:xfrm>
        </p:grpSpPr>
        <p:sp>
          <p:nvSpPr>
            <p:cNvPr name="Freeform 10" id="10"/>
            <p:cNvSpPr/>
            <p:nvPr/>
          </p:nvSpPr>
          <p:spPr>
            <a:xfrm flipH="false" flipV="false" rot="0">
              <a:off x="0" y="0"/>
              <a:ext cx="12543" cy="982845"/>
            </a:xfrm>
            <a:custGeom>
              <a:avLst/>
              <a:gdLst/>
              <a:ahLst/>
              <a:cxnLst/>
              <a:rect r="r" b="b" t="t" l="l"/>
              <a:pathLst>
                <a:path h="982845" w="12543">
                  <a:moveTo>
                    <a:pt x="0" y="0"/>
                  </a:moveTo>
                  <a:lnTo>
                    <a:pt x="12543" y="0"/>
                  </a:lnTo>
                  <a:lnTo>
                    <a:pt x="12543" y="982845"/>
                  </a:lnTo>
                  <a:lnTo>
                    <a:pt x="0" y="982845"/>
                  </a:lnTo>
                  <a:close/>
                </a:path>
              </a:pathLst>
            </a:custGeom>
            <a:solidFill>
              <a:srgbClr val="123D33"/>
            </a:solidFill>
            <a:ln cap="sq">
              <a:noFill/>
              <a:prstDash val="solid"/>
              <a:miter/>
            </a:ln>
          </p:spPr>
        </p:sp>
        <p:sp>
          <p:nvSpPr>
            <p:cNvPr name="TextBox 11" id="11"/>
            <p:cNvSpPr txBox="true"/>
            <p:nvPr/>
          </p:nvSpPr>
          <p:spPr>
            <a:xfrm>
              <a:off x="0" y="-19050"/>
              <a:ext cx="12543" cy="100189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1028700" y="784118"/>
            <a:ext cx="1172741" cy="1568236"/>
          </a:xfrm>
          <a:custGeom>
            <a:avLst/>
            <a:gdLst/>
            <a:ahLst/>
            <a:cxnLst/>
            <a:rect r="r" b="b" t="t" l="l"/>
            <a:pathLst>
              <a:path h="1568236" w="1172741">
                <a:moveTo>
                  <a:pt x="0" y="0"/>
                </a:moveTo>
                <a:lnTo>
                  <a:pt x="1172741" y="0"/>
                </a:lnTo>
                <a:lnTo>
                  <a:pt x="1172741" y="1568236"/>
                </a:lnTo>
                <a:lnTo>
                  <a:pt x="0" y="1568236"/>
                </a:lnTo>
                <a:lnTo>
                  <a:pt x="0" y="0"/>
                </a:lnTo>
                <a:close/>
              </a:path>
            </a:pathLst>
          </a:custGeom>
          <a:blipFill>
            <a:blip r:embed="rId6"/>
            <a:stretch>
              <a:fillRect l="-22742" t="0" r="-100387" b="0"/>
            </a:stretch>
          </a:blipFill>
        </p:spPr>
      </p:sp>
      <p:sp>
        <p:nvSpPr>
          <p:cNvPr name="TextBox 13" id="13"/>
          <p:cNvSpPr txBox="true"/>
          <p:nvPr/>
        </p:nvSpPr>
        <p:spPr>
          <a:xfrm rot="0">
            <a:off x="1387521" y="3016678"/>
            <a:ext cx="6832368" cy="1193543"/>
          </a:xfrm>
          <a:prstGeom prst="rect">
            <a:avLst/>
          </a:prstGeom>
        </p:spPr>
        <p:txBody>
          <a:bodyPr anchor="t" rtlCol="false" tIns="0" lIns="0" bIns="0" rIns="0">
            <a:spAutoFit/>
          </a:bodyPr>
          <a:lstStyle/>
          <a:p>
            <a:pPr algn="l">
              <a:lnSpc>
                <a:spcPts val="9814"/>
              </a:lnSpc>
            </a:pPr>
            <a:r>
              <a:rPr lang="en-US" sz="7010" spc="-140" b="true">
                <a:solidFill>
                  <a:srgbClr val="191919"/>
                </a:solidFill>
                <a:latin typeface="Open Sauce Bold"/>
                <a:ea typeface="Open Sauce Bold"/>
                <a:cs typeface="Open Sauce Bold"/>
                <a:sym typeface="Open Sauce Bold"/>
              </a:rPr>
              <a:t>INDIA </a:t>
            </a:r>
          </a:p>
        </p:txBody>
      </p:sp>
      <p:sp>
        <p:nvSpPr>
          <p:cNvPr name="TextBox 14" id="14"/>
          <p:cNvSpPr txBox="true"/>
          <p:nvPr/>
        </p:nvSpPr>
        <p:spPr>
          <a:xfrm rot="0">
            <a:off x="1387521" y="4076871"/>
            <a:ext cx="8293728" cy="1193800"/>
          </a:xfrm>
          <a:prstGeom prst="rect">
            <a:avLst/>
          </a:prstGeom>
        </p:spPr>
        <p:txBody>
          <a:bodyPr anchor="t" rtlCol="false" tIns="0" lIns="0" bIns="0" rIns="0">
            <a:spAutoFit/>
          </a:bodyPr>
          <a:lstStyle/>
          <a:p>
            <a:pPr algn="l">
              <a:lnSpc>
                <a:spcPts val="9799"/>
              </a:lnSpc>
            </a:pPr>
            <a:r>
              <a:rPr lang="en-US" sz="6999" spc="-139" b="true">
                <a:solidFill>
                  <a:srgbClr val="191919"/>
                </a:solidFill>
                <a:latin typeface="Open Sauce Bold"/>
                <a:ea typeface="Open Sauce Bold"/>
                <a:cs typeface="Open Sauce Bold"/>
                <a:sym typeface="Open Sauce Bold"/>
              </a:rPr>
              <a:t>INNOVATION</a:t>
            </a:r>
          </a:p>
        </p:txBody>
      </p:sp>
      <p:sp>
        <p:nvSpPr>
          <p:cNvPr name="TextBox 15" id="15"/>
          <p:cNvSpPr txBox="true"/>
          <p:nvPr/>
        </p:nvSpPr>
        <p:spPr>
          <a:xfrm rot="0">
            <a:off x="2240607" y="1361214"/>
            <a:ext cx="2204132" cy="423569"/>
          </a:xfrm>
          <a:prstGeom prst="rect">
            <a:avLst/>
          </a:prstGeom>
        </p:spPr>
        <p:txBody>
          <a:bodyPr anchor="t" rtlCol="false" tIns="0" lIns="0" bIns="0" rIns="0">
            <a:spAutoFit/>
          </a:bodyPr>
          <a:lstStyle/>
          <a:p>
            <a:pPr algn="l">
              <a:lnSpc>
                <a:spcPts val="3287"/>
              </a:lnSpc>
            </a:pPr>
            <a:r>
              <a:rPr lang="en-US" sz="2859" spc="-57">
                <a:solidFill>
                  <a:srgbClr val="191919"/>
                </a:solidFill>
                <a:latin typeface="Open Sauce"/>
                <a:ea typeface="Open Sauce"/>
                <a:cs typeface="Open Sauce"/>
                <a:sym typeface="Open Sauce"/>
              </a:rPr>
              <a:t>IIC</a:t>
            </a:r>
          </a:p>
        </p:txBody>
      </p:sp>
      <p:sp>
        <p:nvSpPr>
          <p:cNvPr name="TextBox 16" id="16"/>
          <p:cNvSpPr txBox="true"/>
          <p:nvPr/>
        </p:nvSpPr>
        <p:spPr>
          <a:xfrm rot="0">
            <a:off x="1387521" y="6383094"/>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www.indiainnovationcenter.com</a:t>
            </a:r>
          </a:p>
        </p:txBody>
      </p:sp>
      <p:sp>
        <p:nvSpPr>
          <p:cNvPr name="TextBox 17" id="17"/>
          <p:cNvSpPr txBox="true"/>
          <p:nvPr/>
        </p:nvSpPr>
        <p:spPr>
          <a:xfrm rot="0">
            <a:off x="1387521" y="5137322"/>
            <a:ext cx="8293728" cy="1193800"/>
          </a:xfrm>
          <a:prstGeom prst="rect">
            <a:avLst/>
          </a:prstGeom>
        </p:spPr>
        <p:txBody>
          <a:bodyPr anchor="t" rtlCol="false" tIns="0" lIns="0" bIns="0" rIns="0">
            <a:spAutoFit/>
          </a:bodyPr>
          <a:lstStyle/>
          <a:p>
            <a:pPr algn="l">
              <a:lnSpc>
                <a:spcPts val="9799"/>
              </a:lnSpc>
            </a:pPr>
            <a:r>
              <a:rPr lang="en-US" sz="6999" spc="-139" b="true">
                <a:solidFill>
                  <a:srgbClr val="191919"/>
                </a:solidFill>
                <a:latin typeface="Open Sauce Bold"/>
                <a:ea typeface="Open Sauce Bold"/>
                <a:cs typeface="Open Sauce Bold"/>
                <a:sym typeface="Open Sauce Bold"/>
              </a:rPr>
              <a:t>CENTER</a:t>
            </a:r>
          </a:p>
        </p:txBody>
      </p:sp>
      <p:sp>
        <p:nvSpPr>
          <p:cNvPr name="TextBox 18" id="18"/>
          <p:cNvSpPr txBox="true"/>
          <p:nvPr/>
        </p:nvSpPr>
        <p:spPr>
          <a:xfrm rot="0">
            <a:off x="5872816" y="8357502"/>
            <a:ext cx="5953900" cy="1763495"/>
          </a:xfrm>
          <a:prstGeom prst="rect">
            <a:avLst/>
          </a:prstGeom>
        </p:spPr>
        <p:txBody>
          <a:bodyPr anchor="t" rtlCol="false" tIns="0" lIns="0" bIns="0" rIns="0">
            <a:spAutoFit/>
          </a:bodyPr>
          <a:lstStyle/>
          <a:p>
            <a:pPr algn="ctr">
              <a:lnSpc>
                <a:spcPts val="3599"/>
              </a:lnSpc>
            </a:pPr>
            <a:r>
              <a:rPr lang="en-US" b="true" sz="2571" spc="-51">
                <a:solidFill>
                  <a:srgbClr val="191919"/>
                </a:solidFill>
                <a:latin typeface="Open Sauce Bold"/>
                <a:ea typeface="Open Sauce Bold"/>
                <a:cs typeface="Open Sauce Bold"/>
                <a:sym typeface="Open Sauce Bold"/>
              </a:rPr>
              <a:t>NAME - AALOK KUMAR SINGH </a:t>
            </a:r>
          </a:p>
          <a:p>
            <a:pPr algn="ctr">
              <a:lnSpc>
                <a:spcPts val="3599"/>
              </a:lnSpc>
            </a:pPr>
            <a:r>
              <a:rPr lang="en-US" b="true" sz="2571" spc="-51">
                <a:solidFill>
                  <a:srgbClr val="191919"/>
                </a:solidFill>
                <a:latin typeface="Open Sauce Bold"/>
                <a:ea typeface="Open Sauce Bold"/>
                <a:cs typeface="Open Sauce Bold"/>
                <a:sym typeface="Open Sauce Bold"/>
              </a:rPr>
              <a:t>ROLL NO - 2401201185</a:t>
            </a:r>
          </a:p>
          <a:p>
            <a:pPr algn="ctr">
              <a:lnSpc>
                <a:spcPts val="3599"/>
              </a:lnSpc>
            </a:pPr>
            <a:r>
              <a:rPr lang="en-US" b="true" sz="2571" spc="-51">
                <a:solidFill>
                  <a:srgbClr val="191919"/>
                </a:solidFill>
                <a:latin typeface="Open Sauce Bold"/>
                <a:ea typeface="Open Sauce Bold"/>
                <a:cs typeface="Open Sauce Bold"/>
                <a:sym typeface="Open Sauce Bold"/>
              </a:rPr>
              <a:t>PROJECT - INNOHUB</a:t>
            </a:r>
          </a:p>
          <a:p>
            <a:pPr algn="ctr">
              <a:lnSpc>
                <a:spcPts val="3599"/>
              </a:lnSpc>
            </a:pPr>
            <a:r>
              <a:rPr lang="en-US" b="true" sz="2571" spc="-51">
                <a:solidFill>
                  <a:srgbClr val="191919"/>
                </a:solidFill>
                <a:latin typeface="Open Sauce Bold"/>
                <a:ea typeface="Open Sauce Bold"/>
                <a:cs typeface="Open Sauce Bold"/>
                <a:sym typeface="Open Sauce Bold"/>
              </a:rPr>
              <a:t>COURSE - BCA (AI &amp;DS)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63037" y="719084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Claudia Alves</a:t>
            </a:r>
          </a:p>
        </p:txBody>
      </p:sp>
      <p:sp>
        <p:nvSpPr>
          <p:cNvPr name="TextBox 3" id="3"/>
          <p:cNvSpPr txBox="true"/>
          <p:nvPr/>
        </p:nvSpPr>
        <p:spPr>
          <a:xfrm rot="0">
            <a:off x="1626223" y="1031214"/>
            <a:ext cx="7870248"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Conclusion &amp; Future Work</a:t>
            </a:r>
          </a:p>
        </p:txBody>
      </p:sp>
      <p:sp>
        <p:nvSpPr>
          <p:cNvPr name="TextBox 4" id="4"/>
          <p:cNvSpPr txBox="true"/>
          <p:nvPr/>
        </p:nvSpPr>
        <p:spPr>
          <a:xfrm rot="0">
            <a:off x="2063037" y="2385332"/>
            <a:ext cx="12207684" cy="6368437"/>
          </a:xfrm>
          <a:prstGeom prst="rect">
            <a:avLst/>
          </a:prstGeom>
        </p:spPr>
        <p:txBody>
          <a:bodyPr anchor="t" rtlCol="false" tIns="0" lIns="0" bIns="0" rIns="0">
            <a:spAutoFit/>
          </a:bodyPr>
          <a:lstStyle/>
          <a:p>
            <a:pPr algn="l">
              <a:lnSpc>
                <a:spcPts val="4649"/>
              </a:lnSpc>
            </a:pPr>
            <a:r>
              <a:rPr lang="en-US" sz="3099" b="true">
                <a:solidFill>
                  <a:srgbClr val="343432"/>
                </a:solidFill>
                <a:latin typeface="Open Sauce Bold"/>
                <a:ea typeface="Open Sauce Bold"/>
                <a:cs typeface="Open Sauce Bold"/>
                <a:sym typeface="Open Sauce Bold"/>
              </a:rPr>
              <a:t>The India Innovation Center aims to be a game-changer in the startup landscape by integrating technology, mentorship, and ecosystem partnerships into one seamless platform.</a:t>
            </a:r>
          </a:p>
          <a:p>
            <a:pPr algn="l">
              <a:lnSpc>
                <a:spcPts val="4649"/>
              </a:lnSpc>
            </a:pPr>
            <a:r>
              <a:rPr lang="en-US" sz="3099" b="true">
                <a:solidFill>
                  <a:srgbClr val="343432"/>
                </a:solidFill>
                <a:latin typeface="Open Sauce Bold"/>
                <a:ea typeface="Open Sauce Bold"/>
                <a:cs typeface="Open Sauce Bold"/>
                <a:sym typeface="Open Sauce Bold"/>
              </a:rPr>
              <a:t>Future Work:</a:t>
            </a:r>
          </a:p>
          <a:p>
            <a:pPr algn="l" marL="669163" indent="-334582" lvl="1">
              <a:lnSpc>
                <a:spcPts val="4649"/>
              </a:lnSpc>
              <a:buFont typeface="Arial"/>
              <a:buChar char="•"/>
            </a:pPr>
            <a:r>
              <a:rPr lang="en-US" b="true" sz="3099">
                <a:solidFill>
                  <a:srgbClr val="343432"/>
                </a:solidFill>
                <a:latin typeface="Open Sauce Bold"/>
                <a:ea typeface="Open Sauce Bold"/>
                <a:cs typeface="Open Sauce Bold"/>
                <a:sym typeface="Open Sauce Bold"/>
              </a:rPr>
              <a:t>Expand AI capabilities for deeper analytics and startup insights</a:t>
            </a:r>
          </a:p>
          <a:p>
            <a:pPr algn="l" marL="669163" indent="-334582" lvl="1">
              <a:lnSpc>
                <a:spcPts val="4649"/>
              </a:lnSpc>
              <a:buFont typeface="Arial"/>
              <a:buChar char="•"/>
            </a:pPr>
            <a:r>
              <a:rPr lang="en-US" b="true" sz="3099">
                <a:solidFill>
                  <a:srgbClr val="343432"/>
                </a:solidFill>
                <a:latin typeface="Open Sauce Bold"/>
                <a:ea typeface="Open Sauce Bold"/>
                <a:cs typeface="Open Sauce Bold"/>
                <a:sym typeface="Open Sauce Bold"/>
              </a:rPr>
              <a:t>Add regional language support for greater accessibility</a:t>
            </a:r>
          </a:p>
          <a:p>
            <a:pPr algn="l" marL="669163" indent="-334582" lvl="1">
              <a:lnSpc>
                <a:spcPts val="4649"/>
              </a:lnSpc>
              <a:buFont typeface="Arial"/>
              <a:buChar char="•"/>
            </a:pPr>
            <a:r>
              <a:rPr lang="en-US" b="true" sz="3099">
                <a:solidFill>
                  <a:srgbClr val="343432"/>
                </a:solidFill>
                <a:latin typeface="Open Sauce Bold"/>
                <a:ea typeface="Open Sauce Bold"/>
                <a:cs typeface="Open Sauce Bold"/>
                <a:sym typeface="Open Sauce Bold"/>
              </a:rPr>
              <a:t>Launch mobile app for on-the-go access</a:t>
            </a:r>
          </a:p>
          <a:p>
            <a:pPr algn="l" marL="669163" indent="-334582" lvl="1">
              <a:lnSpc>
                <a:spcPts val="4649"/>
              </a:lnSpc>
              <a:buFont typeface="Arial"/>
              <a:buChar char="•"/>
            </a:pPr>
            <a:r>
              <a:rPr lang="en-US" b="true" sz="3099">
                <a:solidFill>
                  <a:srgbClr val="343432"/>
                </a:solidFill>
                <a:latin typeface="Open Sauce Bold"/>
                <a:ea typeface="Open Sauce Bold"/>
                <a:cs typeface="Open Sauce Bold"/>
                <a:sym typeface="Open Sauce Bold"/>
              </a:rPr>
              <a:t>Develop training modules and certification programs for entrepreneurs</a:t>
            </a:r>
          </a:p>
          <a:p>
            <a:pPr algn="l" marL="0" indent="0" lvl="0">
              <a:lnSpc>
                <a:spcPts val="4649"/>
              </a:lnSpc>
            </a:pPr>
          </a:p>
        </p:txBody>
      </p:sp>
      <p:sp>
        <p:nvSpPr>
          <p:cNvPr name="TextBox 5" id="5"/>
          <p:cNvSpPr txBox="true"/>
          <p:nvPr/>
        </p:nvSpPr>
        <p:spPr>
          <a:xfrm rot="0">
            <a:off x="9057022" y="719084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Olivia Wilson</a:t>
            </a:r>
          </a:p>
        </p:txBody>
      </p:sp>
      <p:sp>
        <p:nvSpPr>
          <p:cNvPr name="Freeform 6" id="6"/>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7" id="7"/>
          <p:cNvGrpSpPr/>
          <p:nvPr/>
        </p:nvGrpSpPr>
        <p:grpSpPr>
          <a:xfrm rot="0">
            <a:off x="-1923846" y="8186287"/>
            <a:ext cx="4201427" cy="42014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044E8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97670" y="2681436"/>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044E86"/>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6247030" y="3902270"/>
            <a:ext cx="143791" cy="2482460"/>
            <a:chOff x="0" y="0"/>
            <a:chExt cx="45042" cy="777626"/>
          </a:xfrm>
        </p:grpSpPr>
        <p:sp>
          <p:nvSpPr>
            <p:cNvPr name="Freeform 6" id="6"/>
            <p:cNvSpPr/>
            <p:nvPr/>
          </p:nvSpPr>
          <p:spPr>
            <a:xfrm flipH="false" flipV="false" rot="0">
              <a:off x="0" y="0"/>
              <a:ext cx="45042" cy="777626"/>
            </a:xfrm>
            <a:custGeom>
              <a:avLst/>
              <a:gdLst/>
              <a:ahLst/>
              <a:cxnLst/>
              <a:rect r="r" b="b" t="t" l="l"/>
              <a:pathLst>
                <a:path h="777626" w="45042">
                  <a:moveTo>
                    <a:pt x="22521" y="0"/>
                  </a:moveTo>
                  <a:lnTo>
                    <a:pt x="22521" y="0"/>
                  </a:lnTo>
                  <a:cubicBezTo>
                    <a:pt x="34959" y="0"/>
                    <a:pt x="45042" y="10083"/>
                    <a:pt x="45042" y="22521"/>
                  </a:cubicBezTo>
                  <a:lnTo>
                    <a:pt x="45042" y="755105"/>
                  </a:lnTo>
                  <a:cubicBezTo>
                    <a:pt x="45042" y="761078"/>
                    <a:pt x="42669" y="766806"/>
                    <a:pt x="38446" y="771029"/>
                  </a:cubicBezTo>
                  <a:cubicBezTo>
                    <a:pt x="34222" y="775253"/>
                    <a:pt x="28494" y="777626"/>
                    <a:pt x="22521" y="777626"/>
                  </a:cubicBezTo>
                  <a:lnTo>
                    <a:pt x="22521" y="777626"/>
                  </a:lnTo>
                  <a:cubicBezTo>
                    <a:pt x="10083" y="777626"/>
                    <a:pt x="0" y="767543"/>
                    <a:pt x="0" y="755105"/>
                  </a:cubicBezTo>
                  <a:lnTo>
                    <a:pt x="0" y="22521"/>
                  </a:lnTo>
                  <a:cubicBezTo>
                    <a:pt x="0" y="16548"/>
                    <a:pt x="2373" y="10820"/>
                    <a:pt x="6596" y="6596"/>
                  </a:cubicBezTo>
                  <a:cubicBezTo>
                    <a:pt x="10820" y="2373"/>
                    <a:pt x="16548" y="0"/>
                    <a:pt x="22521" y="0"/>
                  </a:cubicBezTo>
                  <a:close/>
                </a:path>
              </a:pathLst>
            </a:custGeom>
            <a:solidFill>
              <a:srgbClr val="FFFFFF"/>
            </a:solidFill>
            <a:ln cap="rnd">
              <a:noFill/>
              <a:prstDash val="solid"/>
              <a:round/>
            </a:ln>
          </p:spPr>
        </p:sp>
        <p:sp>
          <p:nvSpPr>
            <p:cNvPr name="TextBox 7" id="7"/>
            <p:cNvSpPr txBox="true"/>
            <p:nvPr/>
          </p:nvSpPr>
          <p:spPr>
            <a:xfrm>
              <a:off x="0" y="-38100"/>
              <a:ext cx="45042" cy="815726"/>
            </a:xfrm>
            <a:prstGeom prst="rect">
              <a:avLst/>
            </a:prstGeom>
          </p:spPr>
          <p:txBody>
            <a:bodyPr anchor="ctr" rtlCol="false" tIns="50800" lIns="50800" bIns="50800" rIns="50800"/>
            <a:lstStyle/>
            <a:p>
              <a:pPr algn="ctr">
                <a:lnSpc>
                  <a:spcPts val="3035"/>
                </a:lnSpc>
              </a:pPr>
            </a:p>
          </p:txBody>
        </p:sp>
      </p:grpSp>
      <p:sp>
        <p:nvSpPr>
          <p:cNvPr name="TextBox 8" id="8"/>
          <p:cNvSpPr txBox="true"/>
          <p:nvPr/>
        </p:nvSpPr>
        <p:spPr>
          <a:xfrm rot="0">
            <a:off x="15481579" y="1598652"/>
            <a:ext cx="1891773" cy="437857"/>
          </a:xfrm>
          <a:prstGeom prst="rect">
            <a:avLst/>
          </a:prstGeom>
        </p:spPr>
        <p:txBody>
          <a:bodyPr anchor="t" rtlCol="false" tIns="0" lIns="0" bIns="0" rIns="0">
            <a:spAutoFit/>
          </a:bodyPr>
          <a:lstStyle/>
          <a:p>
            <a:pPr algn="ctr">
              <a:lnSpc>
                <a:spcPts val="3396"/>
              </a:lnSpc>
            </a:pPr>
            <a:r>
              <a:rPr lang="en-US" sz="2953" spc="-59">
                <a:solidFill>
                  <a:srgbClr val="191919"/>
                </a:solidFill>
                <a:latin typeface="Open Sauce"/>
                <a:ea typeface="Open Sauce"/>
                <a:cs typeface="Open Sauce"/>
                <a:sym typeface="Open Sauce"/>
              </a:rPr>
              <a:t>IIC</a:t>
            </a:r>
          </a:p>
        </p:txBody>
      </p:sp>
      <p:sp>
        <p:nvSpPr>
          <p:cNvPr name="TextBox 9" id="9"/>
          <p:cNvSpPr txBox="true"/>
          <p:nvPr/>
        </p:nvSpPr>
        <p:spPr>
          <a:xfrm rot="0">
            <a:off x="6798807" y="4282005"/>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10" id="10"/>
          <p:cNvSpPr txBox="true"/>
          <p:nvPr/>
        </p:nvSpPr>
        <p:spPr>
          <a:xfrm rot="0">
            <a:off x="6598026" y="5332187"/>
            <a:ext cx="5091948" cy="481041"/>
          </a:xfrm>
          <a:prstGeom prst="rect">
            <a:avLst/>
          </a:prstGeom>
        </p:spPr>
        <p:txBody>
          <a:bodyPr anchor="t" rtlCol="false" tIns="0" lIns="0" bIns="0" rIns="0">
            <a:spAutoFit/>
          </a:bodyPr>
          <a:lstStyle/>
          <a:p>
            <a:pPr algn="l" marL="0" indent="0" lvl="0">
              <a:lnSpc>
                <a:spcPts val="3935"/>
              </a:lnSpc>
              <a:spcBef>
                <a:spcPct val="0"/>
              </a:spcBef>
            </a:pPr>
            <a:r>
              <a:rPr lang="en-US" sz="2811" spc="-56">
                <a:solidFill>
                  <a:srgbClr val="FFFFFF"/>
                </a:solidFill>
                <a:latin typeface="Open Sauce"/>
                <a:ea typeface="Open Sauce"/>
                <a:cs typeface="Open Sauce"/>
                <a:sym typeface="Open Sauce"/>
              </a:rPr>
              <a:t>For watching this presentation</a:t>
            </a:r>
          </a:p>
        </p:txBody>
      </p:sp>
      <p:grpSp>
        <p:nvGrpSpPr>
          <p:cNvPr name="Group 11" id="11"/>
          <p:cNvGrpSpPr/>
          <p:nvPr/>
        </p:nvGrpSpPr>
        <p:grpSpPr>
          <a:xfrm rot="0">
            <a:off x="15811589" y="8007246"/>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68F1E"/>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1868494" y="-2100713"/>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E86"/>
            </a:solidFill>
            <a:ln w="742950" cap="sq">
              <a:solidFill>
                <a:srgbClr val="F68F1E"/>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6067950" y="6633635"/>
            <a:ext cx="762083" cy="7620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75233" y="9258300"/>
            <a:ext cx="1614906" cy="16149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D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3" id="23"/>
          <p:cNvSpPr/>
          <p:nvPr/>
        </p:nvSpPr>
        <p:spPr>
          <a:xfrm flipH="false" flipV="false" rot="0">
            <a:off x="14895209" y="1028700"/>
            <a:ext cx="1172741" cy="1568236"/>
          </a:xfrm>
          <a:custGeom>
            <a:avLst/>
            <a:gdLst/>
            <a:ahLst/>
            <a:cxnLst/>
            <a:rect r="r" b="b" t="t" l="l"/>
            <a:pathLst>
              <a:path h="1568236" w="1172741">
                <a:moveTo>
                  <a:pt x="0" y="0"/>
                </a:moveTo>
                <a:lnTo>
                  <a:pt x="1172741" y="0"/>
                </a:lnTo>
                <a:lnTo>
                  <a:pt x="1172741" y="1568236"/>
                </a:lnTo>
                <a:lnTo>
                  <a:pt x="0" y="1568236"/>
                </a:lnTo>
                <a:lnTo>
                  <a:pt x="0" y="0"/>
                </a:lnTo>
                <a:close/>
              </a:path>
            </a:pathLst>
          </a:custGeom>
          <a:blipFill>
            <a:blip r:embed="rId2"/>
            <a:stretch>
              <a:fillRect l="-22742" t="0" r="-10038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E86"/>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9" id="9"/>
          <p:cNvSpPr txBox="true"/>
          <p:nvPr/>
        </p:nvSpPr>
        <p:spPr>
          <a:xfrm rot="0">
            <a:off x="1338965" y="3051204"/>
            <a:ext cx="5936614" cy="5512146"/>
          </a:xfrm>
          <a:prstGeom prst="rect">
            <a:avLst/>
          </a:prstGeom>
        </p:spPr>
        <p:txBody>
          <a:bodyPr anchor="t" rtlCol="false" tIns="0" lIns="0" bIns="0" rIns="0">
            <a:spAutoFit/>
          </a:bodyPr>
          <a:lstStyle/>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Introduction</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About Us</a:t>
            </a:r>
            <a:r>
              <a:rPr lang="en-US" sz="2975">
                <a:solidFill>
                  <a:srgbClr val="191919"/>
                </a:solidFill>
                <a:latin typeface="Open Sauce"/>
                <a:ea typeface="Open Sauce"/>
                <a:cs typeface="Open Sauce"/>
                <a:sym typeface="Open Sauce"/>
              </a:rPr>
              <a:t> </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Problem Statement</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Our Objectives</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Key Features </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Methodology</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Screenshots</a:t>
            </a:r>
          </a:p>
          <a:p>
            <a:pPr algn="l" marL="642311" indent="-321155" lvl="1">
              <a:lnSpc>
                <a:spcPts val="4938"/>
              </a:lnSpc>
              <a:buFont typeface="Arial"/>
              <a:buChar char="•"/>
            </a:pPr>
            <a:r>
              <a:rPr lang="en-US" sz="2975">
                <a:solidFill>
                  <a:srgbClr val="191919"/>
                </a:solidFill>
                <a:latin typeface="Open Sauce"/>
                <a:ea typeface="Open Sauce"/>
                <a:cs typeface="Open Sauce"/>
                <a:sym typeface="Open Sauce"/>
              </a:rPr>
              <a:t>Conclusion &amp; Future Work</a:t>
            </a:r>
          </a:p>
          <a:p>
            <a:pPr algn="l">
              <a:lnSpc>
                <a:spcPts val="4938"/>
              </a:lnSpc>
            </a:pPr>
          </a:p>
        </p:txBody>
      </p:sp>
      <p:sp>
        <p:nvSpPr>
          <p:cNvPr name="TextBox 10" id="10"/>
          <p:cNvSpPr txBox="true"/>
          <p:nvPr/>
        </p:nvSpPr>
        <p:spPr>
          <a:xfrm rot="0">
            <a:off x="7275580" y="3051204"/>
            <a:ext cx="809484" cy="4895191"/>
          </a:xfrm>
          <a:prstGeom prst="rect">
            <a:avLst/>
          </a:prstGeom>
        </p:spPr>
        <p:txBody>
          <a:bodyPr anchor="t" rtlCol="false" tIns="0" lIns="0" bIns="0" rIns="0">
            <a:spAutoFit/>
          </a:bodyPr>
          <a:lstStyle/>
          <a:p>
            <a:pPr algn="r">
              <a:lnSpc>
                <a:spcPts val="4938"/>
              </a:lnSpc>
            </a:pPr>
            <a:r>
              <a:rPr lang="en-US" sz="2975" b="true">
                <a:solidFill>
                  <a:srgbClr val="191919"/>
                </a:solidFill>
                <a:latin typeface="Open Sauce Bold"/>
                <a:ea typeface="Open Sauce Bold"/>
                <a:cs typeface="Open Sauce Bold"/>
                <a:sym typeface="Open Sauce Bold"/>
              </a:rPr>
              <a:t>01</a:t>
            </a:r>
          </a:p>
          <a:p>
            <a:pPr algn="r">
              <a:lnSpc>
                <a:spcPts val="4938"/>
              </a:lnSpc>
            </a:pPr>
            <a:r>
              <a:rPr lang="en-US" sz="2975" b="true">
                <a:solidFill>
                  <a:srgbClr val="191919"/>
                </a:solidFill>
                <a:latin typeface="Open Sauce Bold"/>
                <a:ea typeface="Open Sauce Bold"/>
                <a:cs typeface="Open Sauce Bold"/>
                <a:sym typeface="Open Sauce Bold"/>
              </a:rPr>
              <a:t>02</a:t>
            </a:r>
          </a:p>
          <a:p>
            <a:pPr algn="r">
              <a:lnSpc>
                <a:spcPts val="4938"/>
              </a:lnSpc>
            </a:pPr>
            <a:r>
              <a:rPr lang="en-US" sz="2975" b="true">
                <a:solidFill>
                  <a:srgbClr val="191919"/>
                </a:solidFill>
                <a:latin typeface="Open Sauce Bold"/>
                <a:ea typeface="Open Sauce Bold"/>
                <a:cs typeface="Open Sauce Bold"/>
                <a:sym typeface="Open Sauce Bold"/>
              </a:rPr>
              <a:t>03</a:t>
            </a:r>
          </a:p>
          <a:p>
            <a:pPr algn="r">
              <a:lnSpc>
                <a:spcPts val="4938"/>
              </a:lnSpc>
            </a:pPr>
            <a:r>
              <a:rPr lang="en-US" sz="2975" b="true">
                <a:solidFill>
                  <a:srgbClr val="191919"/>
                </a:solidFill>
                <a:latin typeface="Open Sauce Bold"/>
                <a:ea typeface="Open Sauce Bold"/>
                <a:cs typeface="Open Sauce Bold"/>
                <a:sym typeface="Open Sauce Bold"/>
              </a:rPr>
              <a:t>04</a:t>
            </a:r>
          </a:p>
          <a:p>
            <a:pPr algn="r">
              <a:lnSpc>
                <a:spcPts val="4938"/>
              </a:lnSpc>
            </a:pPr>
            <a:r>
              <a:rPr lang="en-US" sz="2975" b="true">
                <a:solidFill>
                  <a:srgbClr val="191919"/>
                </a:solidFill>
                <a:latin typeface="Open Sauce Bold"/>
                <a:ea typeface="Open Sauce Bold"/>
                <a:cs typeface="Open Sauce Bold"/>
                <a:sym typeface="Open Sauce Bold"/>
              </a:rPr>
              <a:t>05</a:t>
            </a:r>
          </a:p>
          <a:p>
            <a:pPr algn="r">
              <a:lnSpc>
                <a:spcPts val="4938"/>
              </a:lnSpc>
            </a:pPr>
            <a:r>
              <a:rPr lang="en-US" sz="2975" b="true">
                <a:solidFill>
                  <a:srgbClr val="191919"/>
                </a:solidFill>
                <a:latin typeface="Open Sauce Bold"/>
                <a:ea typeface="Open Sauce Bold"/>
                <a:cs typeface="Open Sauce Bold"/>
                <a:sym typeface="Open Sauce Bold"/>
              </a:rPr>
              <a:t>06</a:t>
            </a:r>
          </a:p>
          <a:p>
            <a:pPr algn="r">
              <a:lnSpc>
                <a:spcPts val="4938"/>
              </a:lnSpc>
            </a:pPr>
            <a:r>
              <a:rPr lang="en-US" sz="2975" b="true">
                <a:solidFill>
                  <a:srgbClr val="191919"/>
                </a:solidFill>
                <a:latin typeface="Open Sauce Bold"/>
                <a:ea typeface="Open Sauce Bold"/>
                <a:cs typeface="Open Sauce Bold"/>
                <a:sym typeface="Open Sauce Bold"/>
              </a:rPr>
              <a:t>07</a:t>
            </a:r>
          </a:p>
          <a:p>
            <a:pPr algn="r">
              <a:lnSpc>
                <a:spcPts val="4938"/>
              </a:lnSpc>
            </a:pPr>
            <a:r>
              <a:rPr lang="en-US" b="true" sz="2975">
                <a:solidFill>
                  <a:srgbClr val="191919"/>
                </a:solidFill>
                <a:latin typeface="Open Sauce Bold"/>
                <a:ea typeface="Open Sauce Bold"/>
                <a:cs typeface="Open Sauce Bold"/>
                <a:sym typeface="Open Sauce Bold"/>
              </a:rPr>
              <a:t>08</a:t>
            </a:r>
          </a:p>
        </p:txBody>
      </p:sp>
      <p:sp>
        <p:nvSpPr>
          <p:cNvPr name="Freeform 11" id="11"/>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2" id="12"/>
          <p:cNvGrpSpPr/>
          <p:nvPr/>
        </p:nvGrpSpPr>
        <p:grpSpPr>
          <a:xfrm rot="0">
            <a:off x="-1390959" y="856782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8F1E"/>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70000"/>
            </a:blip>
            <a:stretch>
              <a:fillRect l="0" t="-49949" r="0" b="-83205"/>
            </a:stretch>
          </a:blipFill>
        </p:spPr>
      </p:sp>
      <p:grpSp>
        <p:nvGrpSpPr>
          <p:cNvPr name="Group 7" id="7"/>
          <p:cNvGrpSpPr/>
          <p:nvPr/>
        </p:nvGrpSpPr>
        <p:grpSpPr>
          <a:xfrm rot="0">
            <a:off x="2778327" y="3947379"/>
            <a:ext cx="12731346" cy="4653791"/>
            <a:chOff x="0" y="0"/>
            <a:chExt cx="3353112" cy="1225690"/>
          </a:xfrm>
        </p:grpSpPr>
        <p:sp>
          <p:nvSpPr>
            <p:cNvPr name="Freeform 8" id="8"/>
            <p:cNvSpPr/>
            <p:nvPr/>
          </p:nvSpPr>
          <p:spPr>
            <a:xfrm flipH="false" flipV="false" rot="0">
              <a:off x="0" y="0"/>
              <a:ext cx="3353112" cy="1225690"/>
            </a:xfrm>
            <a:custGeom>
              <a:avLst/>
              <a:gdLst/>
              <a:ahLst/>
              <a:cxnLst/>
              <a:rect r="r" b="b" t="t" l="l"/>
              <a:pathLst>
                <a:path h="1225690" w="3353112">
                  <a:moveTo>
                    <a:pt x="15202" y="0"/>
                  </a:moveTo>
                  <a:lnTo>
                    <a:pt x="3337909" y="0"/>
                  </a:lnTo>
                  <a:cubicBezTo>
                    <a:pt x="3341941" y="0"/>
                    <a:pt x="3345808" y="1602"/>
                    <a:pt x="3348659" y="4453"/>
                  </a:cubicBezTo>
                  <a:cubicBezTo>
                    <a:pt x="3351510" y="7304"/>
                    <a:pt x="3353112" y="11171"/>
                    <a:pt x="3353112" y="15202"/>
                  </a:cubicBezTo>
                  <a:lnTo>
                    <a:pt x="3353112" y="1210487"/>
                  </a:lnTo>
                  <a:cubicBezTo>
                    <a:pt x="3353112" y="1214519"/>
                    <a:pt x="3351510" y="1218386"/>
                    <a:pt x="3348659" y="1221237"/>
                  </a:cubicBezTo>
                  <a:cubicBezTo>
                    <a:pt x="3345808" y="1224088"/>
                    <a:pt x="3341941" y="1225690"/>
                    <a:pt x="3337909" y="1225690"/>
                  </a:cubicBezTo>
                  <a:lnTo>
                    <a:pt x="15202" y="1225690"/>
                  </a:lnTo>
                  <a:cubicBezTo>
                    <a:pt x="11171" y="1225690"/>
                    <a:pt x="7304" y="1224088"/>
                    <a:pt x="4453" y="1221237"/>
                  </a:cubicBezTo>
                  <a:cubicBezTo>
                    <a:pt x="1602" y="1218386"/>
                    <a:pt x="0" y="1214519"/>
                    <a:pt x="0" y="1210487"/>
                  </a:cubicBezTo>
                  <a:lnTo>
                    <a:pt x="0" y="15202"/>
                  </a:lnTo>
                  <a:cubicBezTo>
                    <a:pt x="0" y="11171"/>
                    <a:pt x="1602" y="7304"/>
                    <a:pt x="4453" y="4453"/>
                  </a:cubicBezTo>
                  <a:cubicBezTo>
                    <a:pt x="7304" y="1602"/>
                    <a:pt x="11171" y="0"/>
                    <a:pt x="15202" y="0"/>
                  </a:cubicBezTo>
                  <a:close/>
                </a:path>
              </a:pathLst>
            </a:custGeom>
            <a:solidFill>
              <a:srgbClr val="044E86"/>
            </a:solidFill>
            <a:ln cap="rnd">
              <a:noFill/>
              <a:prstDash val="solid"/>
              <a:round/>
            </a:ln>
          </p:spPr>
        </p:sp>
        <p:sp>
          <p:nvSpPr>
            <p:cNvPr name="TextBox 9" id="9"/>
            <p:cNvSpPr txBox="true"/>
            <p:nvPr/>
          </p:nvSpPr>
          <p:spPr>
            <a:xfrm>
              <a:off x="0" y="-19050"/>
              <a:ext cx="3353112" cy="124474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6113923" y="9258300"/>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D61"/>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5648108" y="9258300"/>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E86"/>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8F1E"/>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3568603" y="4263395"/>
            <a:ext cx="11150794" cy="3907459"/>
          </a:xfrm>
          <a:prstGeom prst="rect">
            <a:avLst/>
          </a:prstGeom>
        </p:spPr>
        <p:txBody>
          <a:bodyPr anchor="t" rtlCol="false" tIns="0" lIns="0" bIns="0" rIns="0">
            <a:spAutoFit/>
          </a:bodyPr>
          <a:lstStyle/>
          <a:p>
            <a:pPr algn="ctr">
              <a:lnSpc>
                <a:spcPts val="4430"/>
              </a:lnSpc>
            </a:pPr>
            <a:r>
              <a:rPr lang="en-US" b="true" sz="2769">
                <a:solidFill>
                  <a:srgbClr val="FFFFFF"/>
                </a:solidFill>
                <a:latin typeface="Open Sauce Bold"/>
                <a:ea typeface="Open Sauce Bold"/>
                <a:cs typeface="Open Sauce Bold"/>
                <a:sym typeface="Open Sauce Bold"/>
              </a:rPr>
              <a:t>The India Innovation Center (IIC) is a visionary initiative aimed at nurturing startups by providing essential support in funding, mentorship, and research. Designed with AI-powered tools and a collaborative framework, IIC bridges the gap between innovation and implementation—empowering entrepreneurs, researchers, and stakeholders across India to build solutions for tomorrow.</a:t>
            </a:r>
          </a:p>
        </p:txBody>
      </p:sp>
      <p:sp>
        <p:nvSpPr>
          <p:cNvPr name="TextBox 20" id="20"/>
          <p:cNvSpPr txBox="true"/>
          <p:nvPr/>
        </p:nvSpPr>
        <p:spPr>
          <a:xfrm rot="0">
            <a:off x="5669478" y="2569248"/>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044E86"/>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9832433" y="-339559"/>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8520" t="0" r="-8520" b="0"/>
              </a:stretch>
            </a:blipFill>
          </p:spPr>
        </p:sp>
      </p:grpSp>
      <p:sp>
        <p:nvSpPr>
          <p:cNvPr name="TextBox 7" id="7"/>
          <p:cNvSpPr txBox="true"/>
          <p:nvPr/>
        </p:nvSpPr>
        <p:spPr>
          <a:xfrm rot="0">
            <a:off x="871020" y="1969278"/>
            <a:ext cx="5376858" cy="944975"/>
          </a:xfrm>
          <a:prstGeom prst="rect">
            <a:avLst/>
          </a:prstGeom>
        </p:spPr>
        <p:txBody>
          <a:bodyPr anchor="t" rtlCol="false" tIns="0" lIns="0" bIns="0" rIns="0">
            <a:spAutoFit/>
          </a:bodyPr>
          <a:lstStyle/>
          <a:p>
            <a:pPr algn="l" marL="0" indent="0" lvl="0">
              <a:lnSpc>
                <a:spcPts val="7764"/>
              </a:lnSpc>
              <a:spcBef>
                <a:spcPct val="0"/>
              </a:spcBef>
            </a:pPr>
            <a:r>
              <a:rPr lang="en-US" b="true" sz="5546" spc="-110">
                <a:solidFill>
                  <a:srgbClr val="191919"/>
                </a:solidFill>
                <a:latin typeface="Open Sauce Bold"/>
                <a:ea typeface="Open Sauce Bold"/>
                <a:cs typeface="Open Sauce Bold"/>
                <a:sym typeface="Open Sauce Bold"/>
              </a:rPr>
              <a:t>About Us</a:t>
            </a:r>
          </a:p>
        </p:txBody>
      </p:sp>
      <p:sp>
        <p:nvSpPr>
          <p:cNvPr name="TextBox 8" id="8"/>
          <p:cNvSpPr txBox="true"/>
          <p:nvPr/>
        </p:nvSpPr>
        <p:spPr>
          <a:xfrm rot="0">
            <a:off x="2345425" y="915731"/>
            <a:ext cx="1891773" cy="547077"/>
          </a:xfrm>
          <a:prstGeom prst="rect">
            <a:avLst/>
          </a:prstGeom>
        </p:spPr>
        <p:txBody>
          <a:bodyPr anchor="t" rtlCol="false" tIns="0" lIns="0" bIns="0" rIns="0">
            <a:spAutoFit/>
          </a:bodyPr>
          <a:lstStyle/>
          <a:p>
            <a:pPr algn="l">
              <a:lnSpc>
                <a:spcPts val="4201"/>
              </a:lnSpc>
            </a:pPr>
            <a:r>
              <a:rPr lang="en-US" sz="3653" spc="-73">
                <a:solidFill>
                  <a:srgbClr val="191919"/>
                </a:solidFill>
                <a:latin typeface="Open Sauce"/>
                <a:ea typeface="Open Sauce"/>
                <a:cs typeface="Open Sauce"/>
                <a:sym typeface="Open Sauce"/>
              </a:rPr>
              <a:t>IIC</a:t>
            </a:r>
          </a:p>
        </p:txBody>
      </p:sp>
      <p:sp>
        <p:nvSpPr>
          <p:cNvPr name="TextBox 9" id="9"/>
          <p:cNvSpPr txBox="true"/>
          <p:nvPr/>
        </p:nvSpPr>
        <p:spPr>
          <a:xfrm rot="0">
            <a:off x="10326963" y="6376668"/>
            <a:ext cx="6932337" cy="3298113"/>
          </a:xfrm>
          <a:prstGeom prst="rect">
            <a:avLst/>
          </a:prstGeom>
        </p:spPr>
        <p:txBody>
          <a:bodyPr anchor="t" rtlCol="false" tIns="0" lIns="0" bIns="0" rIns="0">
            <a:spAutoFit/>
          </a:bodyPr>
          <a:lstStyle/>
          <a:p>
            <a:pPr algn="l" marL="0" indent="0" lvl="0">
              <a:lnSpc>
                <a:spcPts val="5295"/>
              </a:lnSpc>
            </a:pPr>
            <a:r>
              <a:rPr lang="en-US" b="true" sz="3553" spc="56">
                <a:solidFill>
                  <a:srgbClr val="FDFBFB"/>
                </a:solidFill>
                <a:latin typeface="Open Sauce Bold"/>
                <a:ea typeface="Open Sauce Bold"/>
                <a:cs typeface="Open Sauce Bold"/>
                <a:sym typeface="Open Sauce Bold"/>
              </a:rPr>
              <a:t>A TECH-DRIVEN INNOVATION HUB EMPOWERING INDIAN STARTUPS THROUGH AI, RESEARCH, FUNDING, AND STRATEGIC PARTNERSHIPS.</a:t>
            </a:r>
          </a:p>
        </p:txBody>
      </p:sp>
      <p:sp>
        <p:nvSpPr>
          <p:cNvPr name="TextBox 10" id="10"/>
          <p:cNvSpPr txBox="true"/>
          <p:nvPr/>
        </p:nvSpPr>
        <p:spPr>
          <a:xfrm rot="0">
            <a:off x="871020" y="3124861"/>
            <a:ext cx="7852028" cy="6847912"/>
          </a:xfrm>
          <a:prstGeom prst="rect">
            <a:avLst/>
          </a:prstGeom>
        </p:spPr>
        <p:txBody>
          <a:bodyPr anchor="t" rtlCol="false" tIns="0" lIns="0" bIns="0" rIns="0">
            <a:spAutoFit/>
          </a:bodyPr>
          <a:lstStyle/>
          <a:p>
            <a:pPr algn="l">
              <a:lnSpc>
                <a:spcPts val="4972"/>
              </a:lnSpc>
            </a:pPr>
            <a:r>
              <a:rPr lang="en-US" sz="2702" spc="27" b="true">
                <a:solidFill>
                  <a:srgbClr val="000000"/>
                </a:solidFill>
                <a:latin typeface="Open Sauce Bold"/>
                <a:ea typeface="Open Sauce Bold"/>
                <a:cs typeface="Open Sauce Bold"/>
                <a:sym typeface="Open Sauce Bold"/>
              </a:rPr>
              <a:t>The India Innovation Center (IIC) is a platform designed to foster entrepreneurial growth and technological innovation across India. It provides startups with mentorship, funding, collaboration tools, and research support, while connecting government bodies, investors, academia, and corporate partners. By leveraging AI and modern web technologies, IIC accelerates and streamlines the innovation journey for Indian entrepreneurs.</a:t>
            </a:r>
          </a:p>
        </p:txBody>
      </p:sp>
      <p:sp>
        <p:nvSpPr>
          <p:cNvPr name="Freeform 11" id="11"/>
          <p:cNvSpPr/>
          <p:nvPr/>
        </p:nvSpPr>
        <p:spPr>
          <a:xfrm flipH="false" flipV="false" rot="0">
            <a:off x="871020" y="294961"/>
            <a:ext cx="1474405" cy="1779092"/>
          </a:xfrm>
          <a:custGeom>
            <a:avLst/>
            <a:gdLst/>
            <a:ahLst/>
            <a:cxnLst/>
            <a:rect r="r" b="b" t="t" l="l"/>
            <a:pathLst>
              <a:path h="1779092" w="1474405">
                <a:moveTo>
                  <a:pt x="0" y="0"/>
                </a:moveTo>
                <a:lnTo>
                  <a:pt x="1474405" y="0"/>
                </a:lnTo>
                <a:lnTo>
                  <a:pt x="1474405" y="1779092"/>
                </a:lnTo>
                <a:lnTo>
                  <a:pt x="0" y="1779092"/>
                </a:lnTo>
                <a:lnTo>
                  <a:pt x="0" y="0"/>
                </a:lnTo>
                <a:close/>
              </a:path>
            </a:pathLst>
          </a:custGeom>
          <a:blipFill>
            <a:blip r:embed="rId3"/>
            <a:stretch>
              <a:fillRect l="-20521" t="0" r="-80818"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227452" y="869455"/>
            <a:ext cx="6329481" cy="8796706"/>
          </a:xfrm>
          <a:custGeom>
            <a:avLst/>
            <a:gdLst/>
            <a:ahLst/>
            <a:cxnLst/>
            <a:rect r="r" b="b" t="t" l="l"/>
            <a:pathLst>
              <a:path h="8796706" w="6329481">
                <a:moveTo>
                  <a:pt x="0" y="0"/>
                </a:moveTo>
                <a:lnTo>
                  <a:pt x="6329481" y="0"/>
                </a:lnTo>
                <a:lnTo>
                  <a:pt x="6329481" y="8796707"/>
                </a:lnTo>
                <a:lnTo>
                  <a:pt x="0" y="8796707"/>
                </a:lnTo>
                <a:lnTo>
                  <a:pt x="0" y="0"/>
                </a:lnTo>
                <a:close/>
              </a:path>
            </a:pathLst>
          </a:custGeom>
          <a:blipFill>
            <a:blip r:embed="rId3"/>
            <a:stretch>
              <a:fillRect l="-4067" t="0" r="-21013" b="0"/>
            </a:stretch>
          </a:blipFill>
        </p:spPr>
      </p:sp>
      <p:sp>
        <p:nvSpPr>
          <p:cNvPr name="TextBox 7" id="7"/>
          <p:cNvSpPr txBox="true"/>
          <p:nvPr/>
        </p:nvSpPr>
        <p:spPr>
          <a:xfrm rot="0">
            <a:off x="1327902" y="1597213"/>
            <a:ext cx="8721434" cy="861880"/>
          </a:xfrm>
          <a:prstGeom prst="rect">
            <a:avLst/>
          </a:prstGeom>
        </p:spPr>
        <p:txBody>
          <a:bodyPr anchor="t" rtlCol="false" tIns="0" lIns="0" bIns="0" rIns="0">
            <a:spAutoFit/>
          </a:bodyPr>
          <a:lstStyle/>
          <a:p>
            <a:pPr algn="l" marL="0" indent="0" lvl="0">
              <a:lnSpc>
                <a:spcPts val="7178"/>
              </a:lnSpc>
              <a:spcBef>
                <a:spcPct val="0"/>
              </a:spcBef>
            </a:pPr>
            <a:r>
              <a:rPr lang="en-US" b="true" sz="5127" spc="-102">
                <a:solidFill>
                  <a:srgbClr val="191919"/>
                </a:solidFill>
                <a:latin typeface="Open Sauce Bold"/>
                <a:ea typeface="Open Sauce Bold"/>
                <a:cs typeface="Open Sauce Bold"/>
                <a:sym typeface="Open Sauce Bold"/>
              </a:rPr>
              <a:t>Problem Statement</a:t>
            </a:r>
          </a:p>
        </p:txBody>
      </p:sp>
      <p:sp>
        <p:nvSpPr>
          <p:cNvPr name="TextBox 8" id="8"/>
          <p:cNvSpPr txBox="true"/>
          <p:nvPr/>
        </p:nvSpPr>
        <p:spPr>
          <a:xfrm rot="0">
            <a:off x="1864198" y="3503681"/>
            <a:ext cx="8613630" cy="4394064"/>
          </a:xfrm>
          <a:prstGeom prst="rect">
            <a:avLst/>
          </a:prstGeom>
        </p:spPr>
        <p:txBody>
          <a:bodyPr anchor="t" rtlCol="false" tIns="0" lIns="0" bIns="0" rIns="0">
            <a:spAutoFit/>
          </a:bodyPr>
          <a:lstStyle/>
          <a:p>
            <a:pPr algn="ctr" marL="0" indent="0" lvl="0">
              <a:lnSpc>
                <a:spcPts val="4380"/>
              </a:lnSpc>
            </a:pPr>
            <a:r>
              <a:rPr lang="en-US" b="true" sz="2920">
                <a:solidFill>
                  <a:srgbClr val="343432"/>
                </a:solidFill>
                <a:latin typeface="Open Sauce Bold"/>
                <a:ea typeface="Open Sauce Bold"/>
                <a:cs typeface="Open Sauce Bold"/>
                <a:sym typeface="Open Sauce Bold"/>
              </a:rPr>
              <a:t>INDIA’S STARTUP ECOSYSTEM OFTEN FACES CHALLENGES LIKE FRAGMENTED SUPPORT SYSTEMS, LIMITED ACCESS TO FUNDING, LACK OF MENTORSHIP, AND WEAK COLLABORATION BETWEEN GOVERNMENT, INDUSTRY, AND ACADEMIA. THERE IS A NEED FOR A UNIFIED PLATFORM TO BRIDGE THESE GAPS AND ACCELERATE INNOVATION.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27339" y="5809707"/>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F68F1E"/>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18346" y="580970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5538734" y="5809707"/>
            <a:ext cx="3128394" cy="3751948"/>
            <a:chOff x="0" y="0"/>
            <a:chExt cx="2041606" cy="2448541"/>
          </a:xfrm>
        </p:grpSpPr>
        <p:sp>
          <p:nvSpPr>
            <p:cNvPr name="Freeform 7" id="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6076676" y="580970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grpSp>
        <p:nvGrpSpPr>
          <p:cNvPr name="Group 10" id="10"/>
          <p:cNvGrpSpPr/>
          <p:nvPr/>
        </p:nvGrpSpPr>
        <p:grpSpPr>
          <a:xfrm rot="-10800000">
            <a:off x="9144000" y="5809707"/>
            <a:ext cx="3128394" cy="3751948"/>
            <a:chOff x="0" y="0"/>
            <a:chExt cx="2041606" cy="2448541"/>
          </a:xfrm>
        </p:grpSpPr>
        <p:sp>
          <p:nvSpPr>
            <p:cNvPr name="Freeform 11" id="11"/>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F68F1E"/>
              </a:solidFill>
              <a:prstDash val="solid"/>
              <a:round/>
            </a:ln>
          </p:spPr>
        </p:sp>
        <p:sp>
          <p:nvSpPr>
            <p:cNvPr name="TextBox 12" id="12"/>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9635007" y="5825154"/>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4" id="14"/>
          <p:cNvSpPr/>
          <p:nvPr/>
        </p:nvSpPr>
        <p:spPr>
          <a:xfrm flipH="false" flipV="false" rot="0">
            <a:off x="14586531" y="2868946"/>
            <a:ext cx="3701469" cy="7429956"/>
          </a:xfrm>
          <a:custGeom>
            <a:avLst/>
            <a:gdLst/>
            <a:ahLst/>
            <a:cxnLst/>
            <a:rect r="r" b="b" t="t" l="l"/>
            <a:pathLst>
              <a:path h="7429956" w="3701469">
                <a:moveTo>
                  <a:pt x="0" y="0"/>
                </a:moveTo>
                <a:lnTo>
                  <a:pt x="3701469" y="0"/>
                </a:lnTo>
                <a:lnTo>
                  <a:pt x="3701469" y="7429955"/>
                </a:lnTo>
                <a:lnTo>
                  <a:pt x="0" y="7429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5" id="15"/>
          <p:cNvGrpSpPr/>
          <p:nvPr/>
        </p:nvGrpSpPr>
        <p:grpSpPr>
          <a:xfrm rot="-10800000">
            <a:off x="12559522" y="5809707"/>
            <a:ext cx="3128394" cy="3751948"/>
            <a:chOff x="0" y="0"/>
            <a:chExt cx="2041606" cy="2448541"/>
          </a:xfrm>
        </p:grpSpPr>
        <p:sp>
          <p:nvSpPr>
            <p:cNvPr name="Freeform 16" id="16"/>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000000">
                <a:alpha val="0"/>
              </a:srgbClr>
            </a:solidFill>
            <a:ln w="123825" cap="rnd">
              <a:solidFill>
                <a:srgbClr val="035D61"/>
              </a:solidFill>
              <a:prstDash val="solid"/>
              <a:round/>
            </a:ln>
          </p:spPr>
        </p:sp>
        <p:sp>
          <p:nvSpPr>
            <p:cNvPr name="TextBox 17" id="17"/>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8" id="18"/>
          <p:cNvSpPr/>
          <p:nvPr/>
        </p:nvSpPr>
        <p:spPr>
          <a:xfrm flipH="false" flipV="false" rot="0">
            <a:off x="13050529" y="580970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TextBox 19" id="19"/>
          <p:cNvSpPr txBox="true"/>
          <p:nvPr/>
        </p:nvSpPr>
        <p:spPr>
          <a:xfrm rot="0">
            <a:off x="2052390" y="1482164"/>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Our Objectives</a:t>
            </a:r>
          </a:p>
        </p:txBody>
      </p:sp>
      <p:sp>
        <p:nvSpPr>
          <p:cNvPr name="TextBox 20" id="20"/>
          <p:cNvSpPr txBox="true"/>
          <p:nvPr/>
        </p:nvSpPr>
        <p:spPr>
          <a:xfrm rot="0">
            <a:off x="2228941" y="7279516"/>
            <a:ext cx="2738293" cy="793063"/>
          </a:xfrm>
          <a:prstGeom prst="rect">
            <a:avLst/>
          </a:prstGeom>
        </p:spPr>
        <p:txBody>
          <a:bodyPr anchor="t" rtlCol="false" tIns="0" lIns="0" bIns="0" rIns="0">
            <a:spAutoFit/>
          </a:bodyPr>
          <a:lstStyle/>
          <a:p>
            <a:pPr algn="ctr" marL="0" indent="0" lvl="0">
              <a:lnSpc>
                <a:spcPts val="3277"/>
              </a:lnSpc>
            </a:pPr>
            <a:r>
              <a:rPr lang="en-US" b="true" sz="2184">
                <a:solidFill>
                  <a:srgbClr val="343432"/>
                </a:solidFill>
                <a:latin typeface="Open Sauce Bold"/>
                <a:ea typeface="Open Sauce Bold"/>
                <a:cs typeface="Open Sauce Bold"/>
                <a:sym typeface="Open Sauce Bold"/>
              </a:rPr>
              <a:t>DRIVE DIGITAL TRANSFORMATION</a:t>
            </a:r>
          </a:p>
        </p:txBody>
      </p:sp>
      <p:sp>
        <p:nvSpPr>
          <p:cNvPr name="TextBox 21" id="21"/>
          <p:cNvSpPr txBox="true"/>
          <p:nvPr/>
        </p:nvSpPr>
        <p:spPr>
          <a:xfrm rot="0">
            <a:off x="3122795" y="5806104"/>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2" id="22"/>
          <p:cNvSpPr txBox="true"/>
          <p:nvPr/>
        </p:nvSpPr>
        <p:spPr>
          <a:xfrm rot="0">
            <a:off x="5780720" y="7279516"/>
            <a:ext cx="2738293" cy="793063"/>
          </a:xfrm>
          <a:prstGeom prst="rect">
            <a:avLst/>
          </a:prstGeom>
        </p:spPr>
        <p:txBody>
          <a:bodyPr anchor="t" rtlCol="false" tIns="0" lIns="0" bIns="0" rIns="0">
            <a:spAutoFit/>
          </a:bodyPr>
          <a:lstStyle/>
          <a:p>
            <a:pPr algn="ctr" marL="0" indent="0" lvl="0">
              <a:lnSpc>
                <a:spcPts val="3277"/>
              </a:lnSpc>
            </a:pPr>
            <a:r>
              <a:rPr lang="en-US" b="true" sz="2184">
                <a:solidFill>
                  <a:srgbClr val="343432"/>
                </a:solidFill>
                <a:latin typeface="Open Sauce Bold"/>
                <a:ea typeface="Open Sauce Bold"/>
                <a:cs typeface="Open Sauce Bold"/>
                <a:sym typeface="Open Sauce Bold"/>
              </a:rPr>
              <a:t>BRIDGE ECOSYSTEM GAPS</a:t>
            </a:r>
          </a:p>
        </p:txBody>
      </p:sp>
      <p:sp>
        <p:nvSpPr>
          <p:cNvPr name="TextBox 23" id="23"/>
          <p:cNvSpPr txBox="true"/>
          <p:nvPr/>
        </p:nvSpPr>
        <p:spPr>
          <a:xfrm rot="0">
            <a:off x="6681125" y="5806104"/>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24" id="24"/>
          <p:cNvSpPr txBox="true"/>
          <p:nvPr/>
        </p:nvSpPr>
        <p:spPr>
          <a:xfrm rot="0">
            <a:off x="9339051" y="7074728"/>
            <a:ext cx="2738293" cy="1202638"/>
          </a:xfrm>
          <a:prstGeom prst="rect">
            <a:avLst/>
          </a:prstGeom>
        </p:spPr>
        <p:txBody>
          <a:bodyPr anchor="t" rtlCol="false" tIns="0" lIns="0" bIns="0" rIns="0">
            <a:spAutoFit/>
          </a:bodyPr>
          <a:lstStyle/>
          <a:p>
            <a:pPr algn="ctr" marL="0" indent="0" lvl="0">
              <a:lnSpc>
                <a:spcPts val="3277"/>
              </a:lnSpc>
            </a:pPr>
            <a:r>
              <a:rPr lang="en-US" b="true" sz="2184">
                <a:solidFill>
                  <a:srgbClr val="343432"/>
                </a:solidFill>
                <a:latin typeface="Open Sauce Bold"/>
                <a:ea typeface="Open Sauce Bold"/>
                <a:cs typeface="Open Sauce Bold"/>
                <a:sym typeface="Open Sauce Bold"/>
              </a:rPr>
              <a:t>PROMOTE INCLUSIVE GROWTH</a:t>
            </a:r>
          </a:p>
        </p:txBody>
      </p:sp>
      <p:sp>
        <p:nvSpPr>
          <p:cNvPr name="TextBox 25" id="25"/>
          <p:cNvSpPr txBox="true"/>
          <p:nvPr/>
        </p:nvSpPr>
        <p:spPr>
          <a:xfrm rot="0">
            <a:off x="10239456" y="5806104"/>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26" id="26"/>
          <p:cNvSpPr txBox="true"/>
          <p:nvPr/>
        </p:nvSpPr>
        <p:spPr>
          <a:xfrm rot="0">
            <a:off x="12748644" y="7260575"/>
            <a:ext cx="2738293" cy="793063"/>
          </a:xfrm>
          <a:prstGeom prst="rect">
            <a:avLst/>
          </a:prstGeom>
        </p:spPr>
        <p:txBody>
          <a:bodyPr anchor="t" rtlCol="false" tIns="0" lIns="0" bIns="0" rIns="0">
            <a:spAutoFit/>
          </a:bodyPr>
          <a:lstStyle/>
          <a:p>
            <a:pPr algn="ctr" marL="0" indent="0" lvl="0">
              <a:lnSpc>
                <a:spcPts val="3277"/>
              </a:lnSpc>
            </a:pPr>
            <a:r>
              <a:rPr lang="en-US" b="true" sz="2184">
                <a:solidFill>
                  <a:srgbClr val="343432"/>
                </a:solidFill>
                <a:latin typeface="Open Sauce Bold"/>
                <a:ea typeface="Open Sauce Bold"/>
                <a:cs typeface="Open Sauce Bold"/>
                <a:sym typeface="Open Sauce Bold"/>
              </a:rPr>
              <a:t>FOSTER INNOVATION:</a:t>
            </a:r>
          </a:p>
        </p:txBody>
      </p:sp>
      <p:sp>
        <p:nvSpPr>
          <p:cNvPr name="TextBox 27" id="27"/>
          <p:cNvSpPr txBox="true"/>
          <p:nvPr/>
        </p:nvSpPr>
        <p:spPr>
          <a:xfrm rot="0">
            <a:off x="13649049" y="5806104"/>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TextBox 28" id="28"/>
          <p:cNvSpPr txBox="true"/>
          <p:nvPr/>
        </p:nvSpPr>
        <p:spPr>
          <a:xfrm rot="0">
            <a:off x="1900591" y="2521711"/>
            <a:ext cx="10658931" cy="2737452"/>
          </a:xfrm>
          <a:prstGeom prst="rect">
            <a:avLst/>
          </a:prstGeom>
        </p:spPr>
        <p:txBody>
          <a:bodyPr anchor="t" rtlCol="false" tIns="0" lIns="0" bIns="0" rIns="0">
            <a:spAutoFit/>
          </a:bodyPr>
          <a:lstStyle/>
          <a:p>
            <a:pPr algn="l" marL="0" indent="0" lvl="0">
              <a:lnSpc>
                <a:spcPts val="4351"/>
              </a:lnSpc>
            </a:pPr>
            <a:r>
              <a:rPr lang="en-US" b="true" sz="2900">
                <a:solidFill>
                  <a:srgbClr val="343432"/>
                </a:solidFill>
                <a:latin typeface="Open Sauce Bold"/>
                <a:ea typeface="Open Sauce Bold"/>
                <a:cs typeface="Open Sauce Bold"/>
                <a:sym typeface="Open Sauce Bold"/>
              </a:rPr>
              <a:t>To empower and accelerate the growth of Indian startups by providing a unified digital ecosystem that fosters innovation, facilitates access to funding and mentorship, and connects entrepreneurs with government, academia, and industry partners.</a:t>
            </a:r>
          </a:p>
        </p:txBody>
      </p:sp>
      <p:sp>
        <p:nvSpPr>
          <p:cNvPr name="Freeform 29" id="29"/>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361603"/>
            <a:ext cx="628573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Methodology</a:t>
            </a:r>
          </a:p>
        </p:txBody>
      </p:sp>
      <p:sp>
        <p:nvSpPr>
          <p:cNvPr name="TextBox 5" id="5"/>
          <p:cNvSpPr txBox="true"/>
          <p:nvPr/>
        </p:nvSpPr>
        <p:spPr>
          <a:xfrm rot="0">
            <a:off x="1885579" y="2302521"/>
            <a:ext cx="12369923" cy="7643677"/>
          </a:xfrm>
          <a:prstGeom prst="rect">
            <a:avLst/>
          </a:prstGeom>
        </p:spPr>
        <p:txBody>
          <a:bodyPr anchor="t" rtlCol="false" tIns="0" lIns="0" bIns="0" rIns="0">
            <a:spAutoFit/>
          </a:bodyPr>
          <a:lstStyle/>
          <a:p>
            <a:pPr algn="l" marL="675457" indent="-337729" lvl="1">
              <a:lnSpc>
                <a:spcPts val="4692"/>
              </a:lnSpc>
              <a:buFont typeface="Arial"/>
              <a:buChar char="•"/>
            </a:pPr>
            <a:r>
              <a:rPr lang="en-US" b="true" sz="3128">
                <a:solidFill>
                  <a:srgbClr val="343432"/>
                </a:solidFill>
                <a:latin typeface="Open Sauce Bold"/>
                <a:ea typeface="Open Sauce Bold"/>
                <a:cs typeface="Open Sauce Bold"/>
                <a:sym typeface="Open Sauce Bold"/>
              </a:rPr>
              <a:t>Platform Development: Built using WordPress with custom themes and plugins for flexibility and scalability.</a:t>
            </a:r>
          </a:p>
          <a:p>
            <a:pPr algn="l" marL="675457" indent="-337729" lvl="1">
              <a:lnSpc>
                <a:spcPts val="4692"/>
              </a:lnSpc>
              <a:buFont typeface="Arial"/>
              <a:buChar char="•"/>
            </a:pPr>
            <a:r>
              <a:rPr lang="en-US" b="true" sz="3128">
                <a:solidFill>
                  <a:srgbClr val="343432"/>
                </a:solidFill>
                <a:latin typeface="Open Sauce Bold"/>
                <a:ea typeface="Open Sauce Bold"/>
                <a:cs typeface="Open Sauce Bold"/>
                <a:sym typeface="Open Sauce Bold"/>
              </a:rPr>
              <a:t>AI Integration: Leveraged Hostinger AI tools for content generation, optimization, and smart automation features.</a:t>
            </a:r>
          </a:p>
          <a:p>
            <a:pPr algn="l" marL="675457" indent="-337729" lvl="1">
              <a:lnSpc>
                <a:spcPts val="4692"/>
              </a:lnSpc>
              <a:buFont typeface="Arial"/>
              <a:buChar char="•"/>
            </a:pPr>
            <a:r>
              <a:rPr lang="en-US" b="true" sz="3128">
                <a:solidFill>
                  <a:srgbClr val="343432"/>
                </a:solidFill>
                <a:latin typeface="Open Sauce Bold"/>
                <a:ea typeface="Open Sauce Bold"/>
                <a:cs typeface="Open Sauce Bold"/>
                <a:sym typeface="Open Sauce Bold"/>
              </a:rPr>
              <a:t>Hosting: Deployed on Hostinger for reliable and high-speed web hosting.</a:t>
            </a:r>
          </a:p>
          <a:p>
            <a:pPr algn="l" marL="675457" indent="-337729" lvl="1">
              <a:lnSpc>
                <a:spcPts val="4692"/>
              </a:lnSpc>
              <a:buFont typeface="Arial"/>
              <a:buChar char="•"/>
            </a:pPr>
            <a:r>
              <a:rPr lang="en-US" b="true" sz="3128">
                <a:solidFill>
                  <a:srgbClr val="343432"/>
                </a:solidFill>
                <a:latin typeface="Open Sauce Bold"/>
                <a:ea typeface="Open Sauce Bold"/>
                <a:cs typeface="Open Sauce Bold"/>
                <a:sym typeface="Open Sauce Bold"/>
              </a:rPr>
              <a:t>Design Tools: Utilized WordPress page builders (e.g., Elementor or Gutenberg) for a responsive and user-friendly interface.</a:t>
            </a:r>
          </a:p>
          <a:p>
            <a:pPr algn="l" marL="675457" indent="-337729" lvl="1">
              <a:lnSpc>
                <a:spcPts val="4692"/>
              </a:lnSpc>
              <a:buFont typeface="Arial"/>
              <a:buChar char="•"/>
            </a:pPr>
            <a:r>
              <a:rPr lang="en-US" b="true" sz="3128">
                <a:solidFill>
                  <a:srgbClr val="343432"/>
                </a:solidFill>
                <a:latin typeface="Open Sauce Bold"/>
                <a:ea typeface="Open Sauce Bold"/>
                <a:cs typeface="Open Sauce Bold"/>
                <a:sym typeface="Open Sauce Bold"/>
              </a:rPr>
              <a:t>Collaboration &amp; Testing: Used built-in WordPress collaboration tools and third-party plugins for user interaction and testing.</a:t>
            </a:r>
          </a:p>
          <a:p>
            <a:pPr algn="l" marL="0" indent="0" lvl="0">
              <a:lnSpc>
                <a:spcPts val="469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1302" y="1609953"/>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Key Features</a:t>
            </a:r>
          </a:p>
        </p:txBody>
      </p:sp>
      <p:sp>
        <p:nvSpPr>
          <p:cNvPr name="TextBox 3" id="3"/>
          <p:cNvSpPr txBox="true"/>
          <p:nvPr/>
        </p:nvSpPr>
        <p:spPr>
          <a:xfrm rot="0">
            <a:off x="1700377" y="2348015"/>
            <a:ext cx="6235681" cy="5302979"/>
          </a:xfrm>
          <a:prstGeom prst="rect">
            <a:avLst/>
          </a:prstGeom>
        </p:spPr>
        <p:txBody>
          <a:bodyPr anchor="t" rtlCol="false" tIns="0" lIns="0" bIns="0" rIns="0">
            <a:spAutoFit/>
          </a:bodyPr>
          <a:lstStyle/>
          <a:p>
            <a:pPr algn="l">
              <a:lnSpc>
                <a:spcPts val="3021"/>
              </a:lnSpc>
            </a:pPr>
          </a:p>
          <a:p>
            <a:pPr algn="l">
              <a:lnSpc>
                <a:spcPts val="3921"/>
              </a:lnSpc>
            </a:pPr>
            <a:r>
              <a:rPr lang="en-US" sz="2614" b="true">
                <a:solidFill>
                  <a:srgbClr val="343432"/>
                </a:solidFill>
                <a:latin typeface="Open Sauce Bold"/>
                <a:ea typeface="Open Sauce Bold"/>
                <a:cs typeface="Open Sauce Bold"/>
                <a:sym typeface="Open Sauce Bold"/>
              </a:rPr>
              <a:t>The India Innovation Center (IIC) provides AI-driven onboarding, personalized startup guidance, and access to investment opportunities. We offer research, prototyping support, and foster collaboration with government and industry leaders to help startups grow and succeed.</a:t>
            </a:r>
          </a:p>
          <a:p>
            <a:pPr algn="l" marL="0" indent="0" lvl="0">
              <a:lnSpc>
                <a:spcPts val="3921"/>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68F1E"/>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969063" y="8372589"/>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E86"/>
            </a:solidFill>
            <a:ln w="742950" cap="sq">
              <a:solidFill>
                <a:srgbClr val="044E8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4" id="14"/>
          <p:cNvGrpSpPr/>
          <p:nvPr/>
        </p:nvGrpSpPr>
        <p:grpSpPr>
          <a:xfrm rot="0">
            <a:off x="8992126" y="1387681"/>
            <a:ext cx="5334876" cy="2086085"/>
            <a:chOff x="0" y="0"/>
            <a:chExt cx="1234628" cy="482774"/>
          </a:xfrm>
        </p:grpSpPr>
        <p:sp>
          <p:nvSpPr>
            <p:cNvPr name="Freeform 15" id="15"/>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F68F1E"/>
              </a:solidFill>
              <a:prstDash val="solid"/>
              <a:round/>
            </a:ln>
          </p:spPr>
        </p:sp>
        <p:sp>
          <p:nvSpPr>
            <p:cNvPr name="TextBox 16" id="16"/>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8307532" y="187817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0" id="20"/>
          <p:cNvSpPr txBox="true"/>
          <p:nvPr/>
        </p:nvSpPr>
        <p:spPr>
          <a:xfrm rot="0">
            <a:off x="9667546" y="2204286"/>
            <a:ext cx="4489204" cy="821169"/>
          </a:xfrm>
          <a:prstGeom prst="rect">
            <a:avLst/>
          </a:prstGeom>
        </p:spPr>
        <p:txBody>
          <a:bodyPr anchor="t" rtlCol="false" tIns="0" lIns="0" bIns="0" rIns="0">
            <a:spAutoFit/>
          </a:bodyPr>
          <a:lstStyle/>
          <a:p>
            <a:pPr algn="l" marL="0" indent="0" lvl="0">
              <a:lnSpc>
                <a:spcPts val="3345"/>
              </a:lnSpc>
              <a:spcBef>
                <a:spcPct val="0"/>
              </a:spcBef>
            </a:pPr>
            <a:r>
              <a:rPr lang="en-US" b="true" sz="2613">
                <a:solidFill>
                  <a:srgbClr val="231F20"/>
                </a:solidFill>
                <a:latin typeface="Open Sauce Bold"/>
                <a:ea typeface="Open Sauce Bold"/>
                <a:cs typeface="Open Sauce Bold"/>
                <a:sym typeface="Open Sauce Bold"/>
              </a:rPr>
              <a:t>AI-driven startup onboarding and guidance</a:t>
            </a:r>
          </a:p>
        </p:txBody>
      </p:sp>
      <p:sp>
        <p:nvSpPr>
          <p:cNvPr name="TextBox 21" id="21"/>
          <p:cNvSpPr txBox="true"/>
          <p:nvPr/>
        </p:nvSpPr>
        <p:spPr>
          <a:xfrm rot="0">
            <a:off x="9667546" y="1671076"/>
            <a:ext cx="4100514" cy="448232"/>
          </a:xfrm>
          <a:prstGeom prst="rect">
            <a:avLst/>
          </a:prstGeom>
        </p:spPr>
        <p:txBody>
          <a:bodyPr anchor="t" rtlCol="false" tIns="0" lIns="0" bIns="0" rIns="0">
            <a:spAutoFit/>
          </a:bodyPr>
          <a:lstStyle/>
          <a:p>
            <a:pPr algn="l" marL="0" indent="0" lvl="0">
              <a:lnSpc>
                <a:spcPts val="3529"/>
              </a:lnSpc>
              <a:spcBef>
                <a:spcPct val="0"/>
              </a:spcBef>
            </a:pPr>
            <a:r>
              <a:rPr lang="en-US" b="true" sz="2757">
                <a:solidFill>
                  <a:srgbClr val="333231"/>
                </a:solidFill>
                <a:latin typeface="Open Sauce Bold"/>
                <a:ea typeface="Open Sauce Bold"/>
                <a:cs typeface="Open Sauce Bold"/>
                <a:sym typeface="Open Sauce Bold"/>
              </a:rPr>
              <a:t>ONBOARDING</a:t>
            </a:r>
          </a:p>
        </p:txBody>
      </p:sp>
      <p:sp>
        <p:nvSpPr>
          <p:cNvPr name="Freeform 22" id="22"/>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3" id="23"/>
          <p:cNvGrpSpPr/>
          <p:nvPr/>
        </p:nvGrpSpPr>
        <p:grpSpPr>
          <a:xfrm rot="0">
            <a:off x="8921546" y="3921441"/>
            <a:ext cx="5334876" cy="2086085"/>
            <a:chOff x="0" y="0"/>
            <a:chExt cx="1234628" cy="482774"/>
          </a:xfrm>
        </p:grpSpPr>
        <p:sp>
          <p:nvSpPr>
            <p:cNvPr name="Freeform 24" id="2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044E86"/>
              </a:solidFill>
              <a:prstDash val="solid"/>
              <a:round/>
            </a:ln>
          </p:spPr>
        </p:sp>
        <p:sp>
          <p:nvSpPr>
            <p:cNvPr name="TextBox 25" id="2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0">
            <a:off x="8307532" y="4374347"/>
            <a:ext cx="1228028" cy="1226514"/>
            <a:chOff x="0" y="0"/>
            <a:chExt cx="323431" cy="323032"/>
          </a:xfrm>
        </p:grpSpPr>
        <p:sp>
          <p:nvSpPr>
            <p:cNvPr name="Freeform 27" id="2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8" id="2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9" id="29"/>
          <p:cNvSpPr txBox="true"/>
          <p:nvPr/>
        </p:nvSpPr>
        <p:spPr>
          <a:xfrm rot="0">
            <a:off x="9626254" y="4728153"/>
            <a:ext cx="4183100" cy="821169"/>
          </a:xfrm>
          <a:prstGeom prst="rect">
            <a:avLst/>
          </a:prstGeom>
        </p:spPr>
        <p:txBody>
          <a:bodyPr anchor="t" rtlCol="false" tIns="0" lIns="0" bIns="0" rIns="0">
            <a:spAutoFit/>
          </a:bodyPr>
          <a:lstStyle/>
          <a:p>
            <a:pPr algn="l" marL="0" indent="0" lvl="0">
              <a:lnSpc>
                <a:spcPts val="3345"/>
              </a:lnSpc>
              <a:spcBef>
                <a:spcPct val="0"/>
              </a:spcBef>
            </a:pPr>
            <a:r>
              <a:rPr lang="en-US" b="true" sz="2613">
                <a:solidFill>
                  <a:srgbClr val="231F20"/>
                </a:solidFill>
                <a:latin typeface="Open Sauce Bold"/>
                <a:ea typeface="Open Sauce Bold"/>
                <a:cs typeface="Open Sauce Bold"/>
                <a:sym typeface="Open Sauce Bold"/>
              </a:rPr>
              <a:t>Investment discovery platform</a:t>
            </a:r>
          </a:p>
        </p:txBody>
      </p:sp>
      <p:sp>
        <p:nvSpPr>
          <p:cNvPr name="TextBox 30" id="30"/>
          <p:cNvSpPr txBox="true"/>
          <p:nvPr/>
        </p:nvSpPr>
        <p:spPr>
          <a:xfrm rot="0">
            <a:off x="9667546" y="4201743"/>
            <a:ext cx="4100514" cy="456741"/>
          </a:xfrm>
          <a:prstGeom prst="rect">
            <a:avLst/>
          </a:prstGeom>
        </p:spPr>
        <p:txBody>
          <a:bodyPr anchor="t" rtlCol="false" tIns="0" lIns="0" bIns="0" rIns="0">
            <a:spAutoFit/>
          </a:bodyPr>
          <a:lstStyle/>
          <a:p>
            <a:pPr algn="l" marL="0" indent="0" lvl="0">
              <a:lnSpc>
                <a:spcPts val="3657"/>
              </a:lnSpc>
              <a:spcBef>
                <a:spcPct val="0"/>
              </a:spcBef>
            </a:pPr>
            <a:r>
              <a:rPr lang="en-US" b="true" sz="2857">
                <a:solidFill>
                  <a:srgbClr val="333231"/>
                </a:solidFill>
                <a:latin typeface="Open Sauce Bold"/>
                <a:ea typeface="Open Sauce Bold"/>
                <a:cs typeface="Open Sauce Bold"/>
                <a:sym typeface="Open Sauce Bold"/>
              </a:rPr>
              <a:t>INVESTMENT</a:t>
            </a:r>
          </a:p>
        </p:txBody>
      </p:sp>
      <p:sp>
        <p:nvSpPr>
          <p:cNvPr name="Freeform 31" id="31"/>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3" id="33"/>
          <p:cNvGrpSpPr/>
          <p:nvPr/>
        </p:nvGrpSpPr>
        <p:grpSpPr>
          <a:xfrm rot="0">
            <a:off x="8921546" y="6579539"/>
            <a:ext cx="5334876" cy="2086085"/>
            <a:chOff x="0" y="0"/>
            <a:chExt cx="1234628" cy="482774"/>
          </a:xfrm>
        </p:grpSpPr>
        <p:sp>
          <p:nvSpPr>
            <p:cNvPr name="Freeform 34" id="3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35" id="3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6" id="36"/>
          <p:cNvGrpSpPr/>
          <p:nvPr/>
        </p:nvGrpSpPr>
        <p:grpSpPr>
          <a:xfrm rot="0">
            <a:off x="8307532" y="7032444"/>
            <a:ext cx="1228028" cy="1226514"/>
            <a:chOff x="0" y="0"/>
            <a:chExt cx="323431" cy="323032"/>
          </a:xfrm>
        </p:grpSpPr>
        <p:sp>
          <p:nvSpPr>
            <p:cNvPr name="Freeform 37" id="3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8" id="3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9" id="39"/>
          <p:cNvSpPr txBox="true"/>
          <p:nvPr/>
        </p:nvSpPr>
        <p:spPr>
          <a:xfrm rot="0">
            <a:off x="9584961" y="7334245"/>
            <a:ext cx="4183100" cy="821169"/>
          </a:xfrm>
          <a:prstGeom prst="rect">
            <a:avLst/>
          </a:prstGeom>
        </p:spPr>
        <p:txBody>
          <a:bodyPr anchor="t" rtlCol="false" tIns="0" lIns="0" bIns="0" rIns="0">
            <a:spAutoFit/>
          </a:bodyPr>
          <a:lstStyle/>
          <a:p>
            <a:pPr algn="l" marL="0" indent="0" lvl="0">
              <a:lnSpc>
                <a:spcPts val="3345"/>
              </a:lnSpc>
              <a:spcBef>
                <a:spcPct val="0"/>
              </a:spcBef>
            </a:pPr>
            <a:r>
              <a:rPr lang="en-US" sz="2613">
                <a:solidFill>
                  <a:srgbClr val="231F20"/>
                </a:solidFill>
                <a:latin typeface="Open Sauce"/>
                <a:ea typeface="Open Sauce"/>
                <a:cs typeface="Open Sauce"/>
                <a:sym typeface="Open Sauce"/>
              </a:rPr>
              <a:t>Government and industry collaboration framework </a:t>
            </a:r>
          </a:p>
        </p:txBody>
      </p:sp>
      <p:sp>
        <p:nvSpPr>
          <p:cNvPr name="TextBox 40" id="40"/>
          <p:cNvSpPr txBox="true"/>
          <p:nvPr/>
        </p:nvSpPr>
        <p:spPr>
          <a:xfrm rot="0">
            <a:off x="9667546" y="6869366"/>
            <a:ext cx="4100514" cy="420673"/>
          </a:xfrm>
          <a:prstGeom prst="rect">
            <a:avLst/>
          </a:prstGeom>
        </p:spPr>
        <p:txBody>
          <a:bodyPr anchor="t" rtlCol="false" tIns="0" lIns="0" bIns="0" rIns="0">
            <a:spAutoFit/>
          </a:bodyPr>
          <a:lstStyle/>
          <a:p>
            <a:pPr algn="l" marL="0" indent="0" lvl="0">
              <a:lnSpc>
                <a:spcPts val="3401"/>
              </a:lnSpc>
              <a:spcBef>
                <a:spcPct val="0"/>
              </a:spcBef>
            </a:pPr>
            <a:r>
              <a:rPr lang="en-US" b="true" sz="2657">
                <a:solidFill>
                  <a:srgbClr val="333231"/>
                </a:solidFill>
                <a:latin typeface="Open Sauce Bold"/>
                <a:ea typeface="Open Sauce Bold"/>
                <a:cs typeface="Open Sauce Bold"/>
                <a:sym typeface="Open Sauce Bold"/>
              </a:rPr>
              <a:t>COLLABORATION</a:t>
            </a:r>
          </a:p>
        </p:txBody>
      </p:sp>
      <p:sp>
        <p:nvSpPr>
          <p:cNvPr name="Freeform 41" id="41"/>
          <p:cNvSpPr/>
          <p:nvPr/>
        </p:nvSpPr>
        <p:spPr>
          <a:xfrm flipH="false" flipV="false" rot="0">
            <a:off x="8571284" y="71891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2" id="42"/>
          <p:cNvSpPr/>
          <p:nvPr/>
        </p:nvSpPr>
        <p:spPr>
          <a:xfrm flipH="false" flipV="false" rot="0">
            <a:off x="8500705" y="203137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3" id="43"/>
          <p:cNvGrpSpPr/>
          <p:nvPr/>
        </p:nvGrpSpPr>
        <p:grpSpPr>
          <a:xfrm rot="0">
            <a:off x="4809335" y="8388753"/>
            <a:ext cx="1183417" cy="11834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044E86"/>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grpSp>
        <p:nvGrpSpPr>
          <p:cNvPr name="Group 5" id="5"/>
          <p:cNvGrpSpPr/>
          <p:nvPr/>
        </p:nvGrpSpPr>
        <p:grpSpPr>
          <a:xfrm rot="0">
            <a:off x="0" y="0"/>
            <a:ext cx="18288000" cy="10287000"/>
            <a:chOff x="0" y="0"/>
            <a:chExt cx="24384000" cy="13716000"/>
          </a:xfrm>
        </p:grpSpPr>
        <p:pic>
          <p:nvPicPr>
            <p:cNvPr name="Picture 6" id="6"/>
            <p:cNvPicPr>
              <a:picLocks noChangeAspect="true"/>
            </p:cNvPicPr>
            <p:nvPr/>
          </p:nvPicPr>
          <p:blipFill>
            <a:blip r:embed="rId2"/>
            <a:srcRect l="0" t="7958" r="0" b="7958"/>
            <a:stretch>
              <a:fillRect/>
            </a:stretch>
          </p:blipFill>
          <p:spPr>
            <a:xfrm flipH="false" flipV="false">
              <a:off x="0" y="0"/>
              <a:ext cx="12128500" cy="6794500"/>
            </a:xfrm>
            <a:prstGeom prst="rect">
              <a:avLst/>
            </a:prstGeom>
          </p:spPr>
        </p:pic>
        <p:pic>
          <p:nvPicPr>
            <p:cNvPr name="Picture 7" id="7"/>
            <p:cNvPicPr>
              <a:picLocks noChangeAspect="true"/>
            </p:cNvPicPr>
            <p:nvPr/>
          </p:nvPicPr>
          <p:blipFill>
            <a:blip r:embed="rId3"/>
            <a:srcRect l="6151" t="0" r="17776" b="0"/>
            <a:stretch>
              <a:fillRect/>
            </a:stretch>
          </p:blipFill>
          <p:spPr>
            <a:xfrm flipH="false" flipV="false">
              <a:off x="12255500" y="0"/>
              <a:ext cx="12128500" cy="6794500"/>
            </a:xfrm>
            <a:prstGeom prst="rect">
              <a:avLst/>
            </a:prstGeom>
          </p:spPr>
        </p:pic>
        <p:pic>
          <p:nvPicPr>
            <p:cNvPr name="Picture 8" id="8"/>
            <p:cNvPicPr>
              <a:picLocks noChangeAspect="true"/>
            </p:cNvPicPr>
            <p:nvPr/>
          </p:nvPicPr>
          <p:blipFill>
            <a:blip r:embed="rId4"/>
            <a:srcRect l="0" t="19081" r="0" b="19081"/>
            <a:stretch>
              <a:fillRect/>
            </a:stretch>
          </p:blipFill>
          <p:spPr>
            <a:xfrm flipH="false" flipV="false">
              <a:off x="0" y="6921500"/>
              <a:ext cx="24384000" cy="6794500"/>
            </a:xfrm>
            <a:prstGeom prst="rect">
              <a:avLst/>
            </a:prstGeom>
          </p:spPr>
        </p:pic>
      </p:grpSp>
      <p:sp>
        <p:nvSpPr>
          <p:cNvPr name="TextBox 9" id="9"/>
          <p:cNvSpPr txBox="true"/>
          <p:nvPr/>
        </p:nvSpPr>
        <p:spPr>
          <a:xfrm rot="0">
            <a:off x="687421" y="153505"/>
            <a:ext cx="4349132" cy="704555"/>
          </a:xfrm>
          <a:prstGeom prst="rect">
            <a:avLst/>
          </a:prstGeom>
        </p:spPr>
        <p:txBody>
          <a:bodyPr anchor="t" rtlCol="false" tIns="0" lIns="0" bIns="0" rIns="0">
            <a:spAutoFit/>
          </a:bodyPr>
          <a:lstStyle/>
          <a:p>
            <a:pPr algn="l" marL="0" indent="0" lvl="0">
              <a:lnSpc>
                <a:spcPts val="5791"/>
              </a:lnSpc>
              <a:spcBef>
                <a:spcPct val="0"/>
              </a:spcBef>
            </a:pPr>
            <a:r>
              <a:rPr lang="en-US" b="true" sz="4136" spc="-82" u="sng">
                <a:solidFill>
                  <a:srgbClr val="000000"/>
                </a:solidFill>
                <a:latin typeface="Open Sauce Bold"/>
                <a:ea typeface="Open Sauce Bold"/>
                <a:cs typeface="Open Sauce Bold"/>
                <a:sym typeface="Open Sauce Bold"/>
              </a:rPr>
              <a:t>SCREENSHOTS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DAGmx15ns4k</dc:identifier>
  <dcterms:modified xsi:type="dcterms:W3CDTF">2011-08-01T06:04:30Z</dcterms:modified>
  <cp:revision>1</cp:revision>
  <dc:title>IIC</dc:title>
</cp:coreProperties>
</file>